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6" r:id="rId11"/>
    <p:sldId id="272" r:id="rId12"/>
    <p:sldId id="271" r:id="rId13"/>
    <p:sldId id="267" r:id="rId14"/>
    <p:sldId id="270" r:id="rId15"/>
    <p:sldId id="265" r:id="rId16"/>
    <p:sldId id="268" r:id="rId17"/>
    <p:sldId id="269"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288" autoAdjust="0"/>
    <p:restoredTop sz="94660"/>
  </p:normalViewPr>
  <p:slideViewPr>
    <p:cSldViewPr snapToGrid="0">
      <p:cViewPr varScale="1">
        <p:scale>
          <a:sx n="81" d="100"/>
          <a:sy n="81" d="100"/>
        </p:scale>
        <p:origin x="126" y="77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C388244-1030-4EA4-A5A2-2383BC7F7552}" type="datetimeFigureOut">
              <a:rPr lang="en-US" smtClean="0"/>
              <a:t>11/6/2014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61F565-122C-4F1E-AA97-C7443C1274A2}" type="slidenum">
              <a:rPr lang="en-US" smtClean="0"/>
              <a:t>‹#›</a:t>
            </a:fld>
            <a:endParaRPr lang="en-US"/>
          </a:p>
        </p:txBody>
      </p:sp>
    </p:spTree>
    <p:extLst>
      <p:ext uri="{BB962C8B-B14F-4D97-AF65-F5344CB8AC3E}">
        <p14:creationId xmlns:p14="http://schemas.microsoft.com/office/powerpoint/2010/main" val="14236635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388244-1030-4EA4-A5A2-2383BC7F7552}" type="datetimeFigureOut">
              <a:rPr lang="en-US" smtClean="0"/>
              <a:t>11/6/2014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61F565-122C-4F1E-AA97-C7443C1274A2}" type="slidenum">
              <a:rPr lang="en-US" smtClean="0"/>
              <a:t>‹#›</a:t>
            </a:fld>
            <a:endParaRPr lang="en-US"/>
          </a:p>
        </p:txBody>
      </p:sp>
    </p:spTree>
    <p:extLst>
      <p:ext uri="{BB962C8B-B14F-4D97-AF65-F5344CB8AC3E}">
        <p14:creationId xmlns:p14="http://schemas.microsoft.com/office/powerpoint/2010/main" val="250221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388244-1030-4EA4-A5A2-2383BC7F7552}" type="datetimeFigureOut">
              <a:rPr lang="en-US" smtClean="0"/>
              <a:t>11/6/2014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61F565-122C-4F1E-AA97-C7443C1274A2}" type="slidenum">
              <a:rPr lang="en-US" smtClean="0"/>
              <a:t>‹#›</a:t>
            </a:fld>
            <a:endParaRPr lang="en-US"/>
          </a:p>
        </p:txBody>
      </p:sp>
    </p:spTree>
    <p:extLst>
      <p:ext uri="{BB962C8B-B14F-4D97-AF65-F5344CB8AC3E}">
        <p14:creationId xmlns:p14="http://schemas.microsoft.com/office/powerpoint/2010/main" val="23890791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388244-1030-4EA4-A5A2-2383BC7F7552}" type="datetimeFigureOut">
              <a:rPr lang="en-US" smtClean="0"/>
              <a:t>11/6/2014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61F565-122C-4F1E-AA97-C7443C1274A2}" type="slidenum">
              <a:rPr lang="en-US" smtClean="0"/>
              <a:t>‹#›</a:t>
            </a:fld>
            <a:endParaRPr lang="en-US"/>
          </a:p>
        </p:txBody>
      </p:sp>
    </p:spTree>
    <p:extLst>
      <p:ext uri="{BB962C8B-B14F-4D97-AF65-F5344CB8AC3E}">
        <p14:creationId xmlns:p14="http://schemas.microsoft.com/office/powerpoint/2010/main" val="41260706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C388244-1030-4EA4-A5A2-2383BC7F7552}" type="datetimeFigureOut">
              <a:rPr lang="en-US" smtClean="0"/>
              <a:t>11/6/2014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61F565-122C-4F1E-AA97-C7443C1274A2}" type="slidenum">
              <a:rPr lang="en-US" smtClean="0"/>
              <a:t>‹#›</a:t>
            </a:fld>
            <a:endParaRPr lang="en-US"/>
          </a:p>
        </p:txBody>
      </p:sp>
    </p:spTree>
    <p:extLst>
      <p:ext uri="{BB962C8B-B14F-4D97-AF65-F5344CB8AC3E}">
        <p14:creationId xmlns:p14="http://schemas.microsoft.com/office/powerpoint/2010/main" val="37886333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C388244-1030-4EA4-A5A2-2383BC7F7552}" type="datetimeFigureOut">
              <a:rPr lang="en-US" smtClean="0"/>
              <a:t>11/6/2014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61F565-122C-4F1E-AA97-C7443C1274A2}" type="slidenum">
              <a:rPr lang="en-US" smtClean="0"/>
              <a:t>‹#›</a:t>
            </a:fld>
            <a:endParaRPr lang="en-US"/>
          </a:p>
        </p:txBody>
      </p:sp>
    </p:spTree>
    <p:extLst>
      <p:ext uri="{BB962C8B-B14F-4D97-AF65-F5344CB8AC3E}">
        <p14:creationId xmlns:p14="http://schemas.microsoft.com/office/powerpoint/2010/main" val="4146091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C388244-1030-4EA4-A5A2-2383BC7F7552}" type="datetimeFigureOut">
              <a:rPr lang="en-US" smtClean="0"/>
              <a:t>11/6/2014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F61F565-122C-4F1E-AA97-C7443C1274A2}" type="slidenum">
              <a:rPr lang="en-US" smtClean="0"/>
              <a:t>‹#›</a:t>
            </a:fld>
            <a:endParaRPr lang="en-US"/>
          </a:p>
        </p:txBody>
      </p:sp>
    </p:spTree>
    <p:extLst>
      <p:ext uri="{BB962C8B-B14F-4D97-AF65-F5344CB8AC3E}">
        <p14:creationId xmlns:p14="http://schemas.microsoft.com/office/powerpoint/2010/main" val="42806008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C388244-1030-4EA4-A5A2-2383BC7F7552}" type="datetimeFigureOut">
              <a:rPr lang="en-US" smtClean="0"/>
              <a:t>11/6/2014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F61F565-122C-4F1E-AA97-C7443C1274A2}" type="slidenum">
              <a:rPr lang="en-US" smtClean="0"/>
              <a:t>‹#›</a:t>
            </a:fld>
            <a:endParaRPr lang="en-US"/>
          </a:p>
        </p:txBody>
      </p:sp>
    </p:spTree>
    <p:extLst>
      <p:ext uri="{BB962C8B-B14F-4D97-AF65-F5344CB8AC3E}">
        <p14:creationId xmlns:p14="http://schemas.microsoft.com/office/powerpoint/2010/main" val="1346764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388244-1030-4EA4-A5A2-2383BC7F7552}" type="datetimeFigureOut">
              <a:rPr lang="en-US" smtClean="0"/>
              <a:t>11/6/2014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F61F565-122C-4F1E-AA97-C7443C1274A2}" type="slidenum">
              <a:rPr lang="en-US" smtClean="0"/>
              <a:t>‹#›</a:t>
            </a:fld>
            <a:endParaRPr lang="en-US"/>
          </a:p>
        </p:txBody>
      </p:sp>
    </p:spTree>
    <p:extLst>
      <p:ext uri="{BB962C8B-B14F-4D97-AF65-F5344CB8AC3E}">
        <p14:creationId xmlns:p14="http://schemas.microsoft.com/office/powerpoint/2010/main" val="28324893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388244-1030-4EA4-A5A2-2383BC7F7552}" type="datetimeFigureOut">
              <a:rPr lang="en-US" smtClean="0"/>
              <a:t>11/6/2014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61F565-122C-4F1E-AA97-C7443C1274A2}" type="slidenum">
              <a:rPr lang="en-US" smtClean="0"/>
              <a:t>‹#›</a:t>
            </a:fld>
            <a:endParaRPr lang="en-US"/>
          </a:p>
        </p:txBody>
      </p:sp>
    </p:spTree>
    <p:extLst>
      <p:ext uri="{BB962C8B-B14F-4D97-AF65-F5344CB8AC3E}">
        <p14:creationId xmlns:p14="http://schemas.microsoft.com/office/powerpoint/2010/main" val="2225241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388244-1030-4EA4-A5A2-2383BC7F7552}" type="datetimeFigureOut">
              <a:rPr lang="en-US" smtClean="0"/>
              <a:t>11/6/2014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61F565-122C-4F1E-AA97-C7443C1274A2}" type="slidenum">
              <a:rPr lang="en-US" smtClean="0"/>
              <a:t>‹#›</a:t>
            </a:fld>
            <a:endParaRPr lang="en-US"/>
          </a:p>
        </p:txBody>
      </p:sp>
    </p:spTree>
    <p:extLst>
      <p:ext uri="{BB962C8B-B14F-4D97-AF65-F5344CB8AC3E}">
        <p14:creationId xmlns:p14="http://schemas.microsoft.com/office/powerpoint/2010/main" val="24427746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C388244-1030-4EA4-A5A2-2383BC7F7552}" type="datetimeFigureOut">
              <a:rPr lang="en-US" smtClean="0"/>
              <a:t>11/6/2014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61F565-122C-4F1E-AA97-C7443C1274A2}" type="slidenum">
              <a:rPr lang="en-US" smtClean="0"/>
              <a:t>‹#›</a:t>
            </a:fld>
            <a:endParaRPr lang="en-US"/>
          </a:p>
        </p:txBody>
      </p:sp>
    </p:spTree>
    <p:extLst>
      <p:ext uri="{BB962C8B-B14F-4D97-AF65-F5344CB8AC3E}">
        <p14:creationId xmlns:p14="http://schemas.microsoft.com/office/powerpoint/2010/main" val="36893649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Siddhartha</a:t>
            </a:r>
            <a:endParaRPr lang="en-US" dirty="0"/>
          </a:p>
        </p:txBody>
      </p:sp>
      <p:sp>
        <p:nvSpPr>
          <p:cNvPr id="3" name="Subtitle 2"/>
          <p:cNvSpPr>
            <a:spLocks noGrp="1"/>
          </p:cNvSpPr>
          <p:nvPr>
            <p:ph type="subTitle" idx="1"/>
          </p:nvPr>
        </p:nvSpPr>
        <p:spPr/>
        <p:txBody>
          <a:bodyPr/>
          <a:lstStyle/>
          <a:p>
            <a:r>
              <a:rPr lang="en-US" dirty="0" smtClean="0"/>
              <a:t>By Herman </a:t>
            </a:r>
            <a:r>
              <a:rPr lang="en-US" dirty="0" err="1" smtClean="0"/>
              <a:t>Hesse</a:t>
            </a:r>
            <a:endParaRPr lang="en-US" dirty="0"/>
          </a:p>
        </p:txBody>
      </p:sp>
    </p:spTree>
    <p:extLst>
      <p:ext uri="{BB962C8B-B14F-4D97-AF65-F5344CB8AC3E}">
        <p14:creationId xmlns:p14="http://schemas.microsoft.com/office/powerpoint/2010/main" val="41035068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 English class</a:t>
            </a:r>
          </a:p>
        </p:txBody>
      </p:sp>
      <p:sp>
        <p:nvSpPr>
          <p:cNvPr id="3" name="Content Placeholder 2"/>
          <p:cNvSpPr>
            <a:spLocks noGrp="1"/>
          </p:cNvSpPr>
          <p:nvPr>
            <p:ph idx="1"/>
          </p:nvPr>
        </p:nvSpPr>
        <p:spPr/>
        <p:txBody>
          <a:bodyPr>
            <a:normAutofit/>
          </a:bodyPr>
          <a:lstStyle/>
          <a:p>
            <a:r>
              <a:rPr lang="en-US" u="sng" dirty="0" smtClean="0"/>
              <a:t>Journal about your reading</a:t>
            </a:r>
          </a:p>
          <a:p>
            <a:pPr lvl="1"/>
            <a:r>
              <a:rPr lang="en-US" dirty="0"/>
              <a:t>Select a quote from a set of pages defined by Mrs. Estrada (not more than 5 lines)</a:t>
            </a:r>
          </a:p>
          <a:p>
            <a:pPr lvl="1"/>
            <a:r>
              <a:rPr lang="en-US" dirty="0"/>
              <a:t>Comment/reflect on that quote in a journal that fills up the whole page to the bottom of the page and extends to both red </a:t>
            </a:r>
            <a:r>
              <a:rPr lang="en-US" dirty="0" smtClean="0"/>
              <a:t>margins</a:t>
            </a:r>
          </a:p>
          <a:p>
            <a:r>
              <a:rPr lang="en-US" u="sng" dirty="0" smtClean="0"/>
              <a:t>Research</a:t>
            </a:r>
          </a:p>
          <a:p>
            <a:pPr lvl="1"/>
            <a:r>
              <a:rPr lang="en-US" dirty="0"/>
              <a:t>Select </a:t>
            </a:r>
            <a:r>
              <a:rPr lang="en-US" dirty="0" smtClean="0"/>
              <a:t>2 articles that criticize the book and </a:t>
            </a:r>
            <a:r>
              <a:rPr lang="en-US" dirty="0"/>
              <a:t>print </a:t>
            </a:r>
            <a:r>
              <a:rPr lang="en-US" dirty="0" smtClean="0"/>
              <a:t>each, glue each into </a:t>
            </a:r>
            <a:r>
              <a:rPr lang="en-US" dirty="0"/>
              <a:t>the journal, then highlight and annotate </a:t>
            </a:r>
            <a:r>
              <a:rPr lang="en-US" dirty="0" smtClean="0"/>
              <a:t>them</a:t>
            </a:r>
            <a:endParaRPr lang="en-US" dirty="0"/>
          </a:p>
          <a:p>
            <a:pPr lvl="1"/>
            <a:r>
              <a:rPr lang="en-US" dirty="0"/>
              <a:t>Then write one page about what </a:t>
            </a:r>
            <a:r>
              <a:rPr lang="en-US" dirty="0" smtClean="0"/>
              <a:t>you </a:t>
            </a:r>
            <a:r>
              <a:rPr lang="en-US" dirty="0"/>
              <a:t>learned from </a:t>
            </a:r>
            <a:r>
              <a:rPr lang="en-US" dirty="0" smtClean="0"/>
              <a:t>each </a:t>
            </a:r>
            <a:r>
              <a:rPr lang="en-US" dirty="0"/>
              <a:t>article and </a:t>
            </a:r>
            <a:r>
              <a:rPr lang="en-US" dirty="0" smtClean="0"/>
              <a:t>include personal reflections</a:t>
            </a:r>
            <a:endParaRPr lang="en-US" u="sng" dirty="0" smtClean="0"/>
          </a:p>
          <a:p>
            <a:pPr lvl="1"/>
            <a:endParaRPr lang="en-US" u="sng" dirty="0" smtClean="0"/>
          </a:p>
        </p:txBody>
      </p:sp>
    </p:spTree>
    <p:extLst>
      <p:ext uri="{BB962C8B-B14F-4D97-AF65-F5344CB8AC3E}">
        <p14:creationId xmlns:p14="http://schemas.microsoft.com/office/powerpoint/2010/main" val="4826911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English schedule</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278484" y="-466313"/>
            <a:ext cx="5599313" cy="7496602"/>
          </a:xfrm>
        </p:spPr>
      </p:pic>
    </p:spTree>
    <p:extLst>
      <p:ext uri="{BB962C8B-B14F-4D97-AF65-F5344CB8AC3E}">
        <p14:creationId xmlns:p14="http://schemas.microsoft.com/office/powerpoint/2010/main" val="24711378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Journal Example</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716658" y="-74925"/>
            <a:ext cx="6028037" cy="6932925"/>
          </a:xfrm>
        </p:spPr>
      </p:pic>
    </p:spTree>
    <p:extLst>
      <p:ext uri="{BB962C8B-B14F-4D97-AF65-F5344CB8AC3E}">
        <p14:creationId xmlns:p14="http://schemas.microsoft.com/office/powerpoint/2010/main" val="42472986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 History class</a:t>
            </a:r>
            <a:endParaRPr lang="en-US" dirty="0"/>
          </a:p>
        </p:txBody>
      </p:sp>
      <p:sp>
        <p:nvSpPr>
          <p:cNvPr id="3" name="Content Placeholder 2"/>
          <p:cNvSpPr>
            <a:spLocks noGrp="1"/>
          </p:cNvSpPr>
          <p:nvPr>
            <p:ph idx="1"/>
          </p:nvPr>
        </p:nvSpPr>
        <p:spPr/>
        <p:txBody>
          <a:bodyPr/>
          <a:lstStyle/>
          <a:p>
            <a:pPr marL="514350" indent="-514350">
              <a:buAutoNum type="arabicPeriod"/>
            </a:pPr>
            <a:r>
              <a:rPr lang="en-US" dirty="0" smtClean="0"/>
              <a:t>Keep a </a:t>
            </a:r>
            <a:r>
              <a:rPr lang="en-US" u="sng" dirty="0" smtClean="0"/>
              <a:t>log of 100 new words </a:t>
            </a:r>
            <a:r>
              <a:rPr lang="en-US" dirty="0" smtClean="0"/>
              <a:t>you learn and their definitions from Siddhartha; </a:t>
            </a:r>
            <a:r>
              <a:rPr lang="en-US" b="1" dirty="0" smtClean="0"/>
              <a:t>DUE Friday, 12/5</a:t>
            </a:r>
          </a:p>
          <a:p>
            <a:pPr marL="514350" indent="-514350">
              <a:buAutoNum type="arabicPeriod"/>
            </a:pPr>
            <a:r>
              <a:rPr lang="en-US" dirty="0" smtClean="0"/>
              <a:t>Make a </a:t>
            </a:r>
            <a:r>
              <a:rPr lang="en-US" u="sng" dirty="0" smtClean="0"/>
              <a:t>Side-by-Side comparison</a:t>
            </a:r>
            <a:r>
              <a:rPr lang="en-US" dirty="0" smtClean="0"/>
              <a:t> of Hinduism (Chapter 4) and Buddhism (Ch. 4, 9, 16); </a:t>
            </a:r>
            <a:r>
              <a:rPr lang="en-US" b="1" dirty="0" smtClean="0"/>
              <a:t>DUE Friday, 12/5</a:t>
            </a:r>
            <a:endParaRPr lang="en-US" b="1" dirty="0"/>
          </a:p>
          <a:p>
            <a:pPr marL="514350" indent="-514350">
              <a:buAutoNum type="arabicPeriod"/>
            </a:pPr>
            <a:r>
              <a:rPr lang="en-US" dirty="0" smtClean="0"/>
              <a:t>Write an </a:t>
            </a:r>
            <a:r>
              <a:rPr lang="en-US" u="sng" dirty="0" smtClean="0"/>
              <a:t>essay</a:t>
            </a:r>
            <a:r>
              <a:rPr lang="en-US" dirty="0" smtClean="0"/>
              <a:t> where you analyze Herman </a:t>
            </a:r>
            <a:r>
              <a:rPr lang="en-US" dirty="0" err="1" smtClean="0"/>
              <a:t>Hesse’s</a:t>
            </a:r>
            <a:r>
              <a:rPr lang="en-US" dirty="0" smtClean="0"/>
              <a:t> depiction of Indian religions following the guidelines described in this </a:t>
            </a:r>
            <a:r>
              <a:rPr lang="en-US" dirty="0" err="1" smtClean="0"/>
              <a:t>powerpoint</a:t>
            </a:r>
            <a:r>
              <a:rPr lang="en-US" dirty="0" smtClean="0"/>
              <a:t>. </a:t>
            </a:r>
            <a:r>
              <a:rPr lang="en-US" b="1" dirty="0" smtClean="0"/>
              <a:t>ROUGH DRAFT DUE: Friday, 12/12 </a:t>
            </a:r>
          </a:p>
        </p:txBody>
      </p:sp>
    </p:spTree>
    <p:extLst>
      <p:ext uri="{BB962C8B-B14F-4D97-AF65-F5344CB8AC3E}">
        <p14:creationId xmlns:p14="http://schemas.microsoft.com/office/powerpoint/2010/main" val="5150445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0515600" cy="1325563"/>
          </a:xfrm>
        </p:spPr>
        <p:txBody>
          <a:bodyPr/>
          <a:lstStyle/>
          <a:p>
            <a:r>
              <a:rPr lang="en-US" dirty="0" smtClean="0"/>
              <a:t>Side by Side Comparison should look a little like:</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612744971"/>
              </p:ext>
            </p:extLst>
          </p:nvPr>
        </p:nvGraphicFramePr>
        <p:xfrm>
          <a:off x="1978229" y="760020"/>
          <a:ext cx="9730840" cy="5943600"/>
        </p:xfrm>
        <a:graphic>
          <a:graphicData uri="http://schemas.openxmlformats.org/drawingml/2006/table">
            <a:tbl>
              <a:tblPr firstRow="1" bandRow="1">
                <a:tableStyleId>{5C22544A-7EE6-4342-B048-85BDC9FD1C3A}</a:tableStyleId>
              </a:tblPr>
              <a:tblGrid>
                <a:gridCol w="4865420"/>
                <a:gridCol w="4865420"/>
              </a:tblGrid>
              <a:tr h="822541">
                <a:tc>
                  <a:txBody>
                    <a:bodyPr/>
                    <a:lstStyle/>
                    <a:p>
                      <a:r>
                        <a:rPr lang="en-US" dirty="0" smtClean="0"/>
                        <a:t>HINDUISM </a:t>
                      </a:r>
                    </a:p>
                    <a:p>
                      <a:r>
                        <a:rPr lang="en-US" dirty="0" smtClean="0"/>
                        <a:t>pages 99-105 in Traditions and Encounters, also pages 418 &amp; 420</a:t>
                      </a:r>
                      <a:endParaRPr lang="en-US" dirty="0"/>
                    </a:p>
                  </a:txBody>
                  <a:tcPr/>
                </a:tc>
                <a:tc>
                  <a:txBody>
                    <a:bodyPr/>
                    <a:lstStyle/>
                    <a:p>
                      <a:r>
                        <a:rPr lang="en-US" dirty="0" smtClean="0"/>
                        <a:t>BUDDHISM</a:t>
                      </a:r>
                    </a:p>
                    <a:p>
                      <a:r>
                        <a:rPr lang="en-US" dirty="0" smtClean="0"/>
                        <a:t>Pages 219-228</a:t>
                      </a:r>
                      <a:endParaRPr lang="en-US" dirty="0"/>
                    </a:p>
                  </a:txBody>
                  <a:tcPr/>
                </a:tc>
              </a:tr>
              <a:tr h="4770738">
                <a:tc>
                  <a:txBody>
                    <a:bodyPr/>
                    <a:lstStyle/>
                    <a:p>
                      <a:r>
                        <a:rPr lang="en-US" dirty="0" smtClean="0"/>
                        <a:t>Four Vedas represent early</a:t>
                      </a:r>
                      <a:r>
                        <a:rPr lang="en-US" baseline="0" dirty="0" smtClean="0"/>
                        <a:t> Aryan beliefs</a:t>
                      </a:r>
                    </a:p>
                    <a:p>
                      <a:pPr marL="285750" indent="-285750">
                        <a:buFont typeface="Arial" panose="020B0604020202020204" pitchFamily="34" charset="0"/>
                        <a:buChar char="•"/>
                      </a:pPr>
                      <a:r>
                        <a:rPr lang="en-US" baseline="0" dirty="0" smtClean="0"/>
                        <a:t>House of Clay</a:t>
                      </a:r>
                    </a:p>
                    <a:p>
                      <a:pPr marL="285750" indent="-285750">
                        <a:buFont typeface="Arial" panose="020B0604020202020204" pitchFamily="34" charset="0"/>
                        <a:buChar char="•"/>
                      </a:pPr>
                      <a:r>
                        <a:rPr lang="en-US" baseline="0" dirty="0" smtClean="0"/>
                        <a:t>World of the Fathers</a:t>
                      </a:r>
                    </a:p>
                    <a:p>
                      <a:pPr marL="285750" indent="-285750">
                        <a:buFont typeface="Arial" panose="020B0604020202020204" pitchFamily="34" charset="0"/>
                        <a:buChar char="•"/>
                      </a:pPr>
                      <a:r>
                        <a:rPr lang="en-US" baseline="0" dirty="0" smtClean="0"/>
                        <a:t>Aryan Gods, i.e. </a:t>
                      </a:r>
                      <a:r>
                        <a:rPr lang="en-US" baseline="0" dirty="0" err="1" smtClean="0"/>
                        <a:t>Indra</a:t>
                      </a:r>
                      <a:r>
                        <a:rPr lang="en-US" baseline="0" dirty="0" smtClean="0"/>
                        <a:t> and </a:t>
                      </a:r>
                      <a:r>
                        <a:rPr lang="en-US" baseline="0" dirty="0" err="1" smtClean="0"/>
                        <a:t>Varuna</a:t>
                      </a:r>
                      <a:endParaRPr lang="en-US" baseline="0" dirty="0" smtClean="0"/>
                    </a:p>
                    <a:p>
                      <a:pPr marL="285750" indent="-285750">
                        <a:buFont typeface="Arial" panose="020B0604020202020204" pitchFamily="34" charset="0"/>
                        <a:buChar char="•"/>
                      </a:pPr>
                      <a:r>
                        <a:rPr lang="en-US" baseline="0" dirty="0" smtClean="0"/>
                        <a:t>Brahmins/priests perform ritual sacrifices</a:t>
                      </a:r>
                    </a:p>
                    <a:p>
                      <a:pPr marL="285750" indent="-285750">
                        <a:buFont typeface="Arial" panose="020B0604020202020204" pitchFamily="34" charset="0"/>
                        <a:buChar char="•"/>
                      </a:pPr>
                      <a:r>
                        <a:rPr lang="en-US" baseline="0" dirty="0" smtClean="0"/>
                        <a:t>800 BCE dissatisfaction with rituals</a:t>
                      </a:r>
                      <a:r>
                        <a:rPr lang="en-US" baseline="0" dirty="0" smtClean="0">
                          <a:sym typeface="Wingdings" panose="05000000000000000000" pitchFamily="2" charset="2"/>
                        </a:rPr>
                        <a:t> mystical reflections of on beliefs</a:t>
                      </a:r>
                      <a:endParaRPr lang="en-US" baseline="0" dirty="0" smtClean="0"/>
                    </a:p>
                    <a:p>
                      <a:pPr marL="285750" indent="-285750">
                        <a:buFont typeface="Arial" panose="020B0604020202020204" pitchFamily="34" charset="0"/>
                        <a:buChar char="•"/>
                      </a:pPr>
                      <a:r>
                        <a:rPr lang="en-US" baseline="0" dirty="0" smtClean="0"/>
                        <a:t>Upanishads: evidence of mixing of Aryan and Dravidian beliefs </a:t>
                      </a:r>
                      <a:r>
                        <a:rPr lang="en-US" baseline="0" dirty="0" smtClean="0">
                          <a:sym typeface="Wingdings" panose="05000000000000000000" pitchFamily="2" charset="2"/>
                        </a:rPr>
                        <a:t> Brahman: </a:t>
                      </a:r>
                      <a:r>
                        <a:rPr lang="en-US" b="1" baseline="0" dirty="0" smtClean="0">
                          <a:sym typeface="Wingdings" panose="05000000000000000000" pitchFamily="2" charset="2"/>
                        </a:rPr>
                        <a:t>universal soul </a:t>
                      </a:r>
                      <a:r>
                        <a:rPr lang="en-US" baseline="0" dirty="0" smtClean="0">
                          <a:sym typeface="Wingdings" panose="05000000000000000000" pitchFamily="2" charset="2"/>
                        </a:rPr>
                        <a:t>of which each individual is a part (also called Atman); samsara, karma, </a:t>
                      </a:r>
                      <a:r>
                        <a:rPr lang="en-US" b="1" baseline="0" dirty="0" smtClean="0">
                          <a:sym typeface="Wingdings" panose="05000000000000000000" pitchFamily="2" charset="2"/>
                        </a:rPr>
                        <a:t>asceticism</a:t>
                      </a:r>
                      <a:r>
                        <a:rPr lang="en-US" baseline="0" dirty="0" smtClean="0">
                          <a:sym typeface="Wingdings" panose="05000000000000000000" pitchFamily="2" charset="2"/>
                        </a:rPr>
                        <a:t> &amp; meditation to reach moksha</a:t>
                      </a:r>
                    </a:p>
                    <a:p>
                      <a:pPr marL="285750" indent="-285750">
                        <a:buFont typeface="Arial" panose="020B0604020202020204" pitchFamily="34" charset="0"/>
                        <a:buChar char="•"/>
                      </a:pPr>
                      <a:r>
                        <a:rPr lang="en-US" baseline="0" dirty="0" smtClean="0">
                          <a:sym typeface="Wingdings" panose="05000000000000000000" pitchFamily="2" charset="2"/>
                        </a:rPr>
                        <a:t>Add more or elaborate on what is above in your own chart</a:t>
                      </a:r>
                    </a:p>
                    <a:p>
                      <a:endParaRPr lang="en-US" baseline="0" dirty="0" smtClean="0">
                        <a:sym typeface="Wingdings" panose="05000000000000000000" pitchFamily="2" charset="2"/>
                      </a:endParaRPr>
                    </a:p>
                    <a:p>
                      <a:endParaRPr lang="en-US" dirty="0"/>
                    </a:p>
                  </a:txBody>
                  <a:tcPr/>
                </a:tc>
                <a:tc>
                  <a:txBody>
                    <a:bodyPr/>
                    <a:lstStyle/>
                    <a:p>
                      <a:r>
                        <a:rPr lang="en-US" dirty="0" smtClean="0"/>
                        <a:t>Comes out of Hinduism </a:t>
                      </a:r>
                      <a:r>
                        <a:rPr lang="en-US" dirty="0" smtClean="0">
                          <a:sym typeface="Wingdings" panose="05000000000000000000" pitchFamily="2" charset="2"/>
                        </a:rPr>
                        <a:t> </a:t>
                      </a:r>
                      <a:r>
                        <a:rPr lang="en-US" dirty="0" smtClean="0"/>
                        <a:t>Started by Gautama Buddha:</a:t>
                      </a:r>
                      <a:r>
                        <a:rPr lang="en-US" baseline="0" dirty="0" smtClean="0"/>
                        <a:t> “the enlightened one”</a:t>
                      </a:r>
                    </a:p>
                    <a:p>
                      <a:endParaRPr lang="en-US" baseline="0" dirty="0" smtClean="0"/>
                    </a:p>
                    <a:p>
                      <a:r>
                        <a:rPr lang="en-US" baseline="0" dirty="0" smtClean="0"/>
                        <a:t>Four Noble Truths:</a:t>
                      </a:r>
                    </a:p>
                    <a:p>
                      <a:pPr marL="342900" indent="-342900">
                        <a:buAutoNum type="arabicPeriod"/>
                      </a:pPr>
                      <a:r>
                        <a:rPr lang="en-US" baseline="0" dirty="0" smtClean="0"/>
                        <a:t>All life involves suffering</a:t>
                      </a:r>
                    </a:p>
                    <a:p>
                      <a:pPr marL="342900" indent="-342900">
                        <a:buAutoNum type="arabicPeriod"/>
                      </a:pPr>
                      <a:r>
                        <a:rPr lang="en-US" baseline="0" dirty="0" smtClean="0"/>
                        <a:t>Desire is the cause of suffering</a:t>
                      </a:r>
                    </a:p>
                    <a:p>
                      <a:pPr marL="342900" indent="-342900">
                        <a:buAutoNum type="arabicPeriod"/>
                      </a:pPr>
                      <a:r>
                        <a:rPr lang="en-US" baseline="0" dirty="0" smtClean="0"/>
                        <a:t>Elimination of desire brings an end to suffering</a:t>
                      </a:r>
                    </a:p>
                    <a:p>
                      <a:pPr marL="342900" indent="-342900">
                        <a:buAutoNum type="arabicPeriod"/>
                      </a:pPr>
                      <a:r>
                        <a:rPr lang="en-US" baseline="0" dirty="0" smtClean="0"/>
                        <a:t>A disciplined life conducted in accordance with the Noble 8-fold Path brings the elimination of desire </a:t>
                      </a:r>
                    </a:p>
                    <a:p>
                      <a:pPr marL="342900" indent="-342900">
                        <a:buAutoNum type="arabicPeriod"/>
                      </a:pPr>
                      <a:endParaRPr lang="en-US" baseline="0" dirty="0" smtClean="0"/>
                    </a:p>
                    <a:p>
                      <a:pPr marL="0" indent="0">
                        <a:buNone/>
                      </a:pPr>
                      <a:r>
                        <a:rPr lang="en-US" baseline="0" dirty="0" smtClean="0"/>
                        <a:t>Noble 8-Fold Path: lead a balanced and moderate life (not ascetic or </a:t>
                      </a:r>
                      <a:r>
                        <a:rPr lang="en-US" baseline="0" dirty="0" err="1" smtClean="0"/>
                        <a:t>luxorious</a:t>
                      </a:r>
                      <a:r>
                        <a:rPr lang="en-US" baseline="0" dirty="0" smtClean="0"/>
                        <a:t>)</a:t>
                      </a:r>
                    </a:p>
                    <a:p>
                      <a:pPr marL="0" indent="0">
                        <a:buNone/>
                      </a:pPr>
                      <a:r>
                        <a:rPr lang="en-US" baseline="0" dirty="0" smtClean="0"/>
                        <a:t>Right belief, right resolve, right speech, right behavior, right occupation, right effort, right contemplation, right meditation…..CONTINUE to add info!!! Nirvana? Dharma?</a:t>
                      </a:r>
                      <a:endParaRPr lang="en-US" dirty="0"/>
                    </a:p>
                  </a:txBody>
                  <a:tcPr/>
                </a:tc>
              </a:tr>
            </a:tbl>
          </a:graphicData>
        </a:graphic>
      </p:graphicFrame>
    </p:spTree>
    <p:extLst>
      <p:ext uri="{BB962C8B-B14F-4D97-AF65-F5344CB8AC3E}">
        <p14:creationId xmlns:p14="http://schemas.microsoft.com/office/powerpoint/2010/main" val="3038106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38545"/>
            <a:ext cx="10515600" cy="1313007"/>
          </a:xfrm>
        </p:spPr>
        <p:txBody>
          <a:bodyPr/>
          <a:lstStyle/>
          <a:p>
            <a:r>
              <a:rPr lang="en-US" dirty="0" smtClean="0"/>
              <a:t>Combo English &amp; History Assignment</a:t>
            </a:r>
            <a:endParaRPr lang="en-US" dirty="0"/>
          </a:p>
        </p:txBody>
      </p:sp>
      <p:sp>
        <p:nvSpPr>
          <p:cNvPr id="3" name="Content Placeholder 2"/>
          <p:cNvSpPr>
            <a:spLocks noGrp="1"/>
          </p:cNvSpPr>
          <p:nvPr>
            <p:ph idx="1"/>
          </p:nvPr>
        </p:nvSpPr>
        <p:spPr>
          <a:xfrm>
            <a:off x="838200" y="1246909"/>
            <a:ext cx="10515600" cy="5472546"/>
          </a:xfrm>
        </p:spPr>
        <p:txBody>
          <a:bodyPr>
            <a:normAutofit fontScale="92500" lnSpcReduction="20000"/>
          </a:bodyPr>
          <a:lstStyle/>
          <a:p>
            <a:r>
              <a:rPr lang="en-US" b="1" u="sng" dirty="0" smtClean="0"/>
              <a:t>Thesis/Claim: </a:t>
            </a:r>
            <a:r>
              <a:rPr lang="en-US" dirty="0" smtClean="0"/>
              <a:t>Create a thesis with multiple parts that you will prove using evidence from the book Siddhartha and at least two outside sources. A personal opinion is allowed (usually not okay in History class).</a:t>
            </a:r>
          </a:p>
          <a:p>
            <a:r>
              <a:rPr lang="en-US" b="1" u="sng" dirty="0" smtClean="0"/>
              <a:t>Summary: </a:t>
            </a:r>
            <a:r>
              <a:rPr lang="en-US" dirty="0" smtClean="0"/>
              <a:t>Summarize Siddhartha’s quest for enlightenment</a:t>
            </a:r>
          </a:p>
          <a:p>
            <a:r>
              <a:rPr lang="en-US" b="1" u="sng" dirty="0" smtClean="0"/>
              <a:t>Personal Connection: </a:t>
            </a:r>
            <a:r>
              <a:rPr lang="en-US" dirty="0" smtClean="0"/>
              <a:t>Reflect on what you enjoyed and disliked about the book (i.e. Which character did you most identify with and why? What quotes affected you and why? What symbol was most powerful for you?)</a:t>
            </a:r>
          </a:p>
          <a:p>
            <a:r>
              <a:rPr lang="en-US" b="1" u="sng" dirty="0" smtClean="0"/>
              <a:t>Connect to History: </a:t>
            </a:r>
            <a:r>
              <a:rPr lang="en-US" dirty="0" smtClean="0"/>
              <a:t>Drawing on your knowledge of Hinduism (APWH Ch. 4, Ch.9, Ch. 16) and Buddhism (APWH Ch. 9 and 16), and citing examples, explain what elements of these religions (or Indian culture, i.e. caste) are visible in </a:t>
            </a:r>
            <a:r>
              <a:rPr lang="en-US" i="1" dirty="0" smtClean="0"/>
              <a:t>Siddhartha</a:t>
            </a:r>
          </a:p>
          <a:p>
            <a:r>
              <a:rPr lang="en-US" b="1" u="sng" dirty="0" smtClean="0"/>
              <a:t>Evaluate &amp; Research: </a:t>
            </a:r>
            <a:r>
              <a:rPr lang="en-US" dirty="0" smtClean="0"/>
              <a:t>Research </a:t>
            </a:r>
            <a:r>
              <a:rPr lang="en-US" u="sng" dirty="0" smtClean="0"/>
              <a:t>at least two articles </a:t>
            </a:r>
            <a:r>
              <a:rPr lang="en-US" dirty="0" smtClean="0"/>
              <a:t>that criticize </a:t>
            </a:r>
            <a:r>
              <a:rPr lang="en-US" i="1" dirty="0" smtClean="0"/>
              <a:t>Siddhartha</a:t>
            </a:r>
            <a:r>
              <a:rPr lang="en-US" dirty="0" smtClean="0"/>
              <a:t> and incorporate those criticisms into your evaluation for the book. Remember to add your own evaluation. </a:t>
            </a:r>
          </a:p>
          <a:p>
            <a:r>
              <a:rPr lang="en-US" b="1" u="sng" dirty="0" smtClean="0"/>
              <a:t>Point of View (POV) &amp; Research</a:t>
            </a:r>
            <a:r>
              <a:rPr lang="en-US" b="1" dirty="0" smtClean="0"/>
              <a:t>: </a:t>
            </a:r>
            <a:r>
              <a:rPr lang="en-US" dirty="0" smtClean="0"/>
              <a:t>Research the author’s life and discuss how his life experiences, internal struggles, occupation, religion, European origin, or other background may have influenced the writing of </a:t>
            </a:r>
            <a:r>
              <a:rPr lang="en-US" i="1" dirty="0" smtClean="0"/>
              <a:t>Siddhartha.</a:t>
            </a:r>
            <a:endParaRPr lang="en-US" i="1" dirty="0"/>
          </a:p>
        </p:txBody>
      </p:sp>
    </p:spTree>
    <p:extLst>
      <p:ext uri="{BB962C8B-B14F-4D97-AF65-F5344CB8AC3E}">
        <p14:creationId xmlns:p14="http://schemas.microsoft.com/office/powerpoint/2010/main" val="29810692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Structure of Essay</a:t>
            </a:r>
            <a:endParaRPr lang="en-US" dirty="0"/>
          </a:p>
        </p:txBody>
      </p:sp>
      <p:sp>
        <p:nvSpPr>
          <p:cNvPr id="3" name="Content Placeholder 2"/>
          <p:cNvSpPr>
            <a:spLocks noGrp="1"/>
          </p:cNvSpPr>
          <p:nvPr>
            <p:ph idx="1"/>
          </p:nvPr>
        </p:nvSpPr>
        <p:spPr>
          <a:xfrm>
            <a:off x="838200" y="1484416"/>
            <a:ext cx="10515600" cy="5237017"/>
          </a:xfrm>
        </p:spPr>
        <p:txBody>
          <a:bodyPr>
            <a:normAutofit fontScale="85000" lnSpcReduction="20000"/>
          </a:bodyPr>
          <a:lstStyle/>
          <a:p>
            <a:r>
              <a:rPr lang="en-US" dirty="0" smtClean="0"/>
              <a:t>Intro with Thesis (1 paragraph)</a:t>
            </a:r>
          </a:p>
          <a:p>
            <a:r>
              <a:rPr lang="en-US" dirty="0" smtClean="0"/>
              <a:t>Summary of Siddhartha (1-3 paragraphs)</a:t>
            </a:r>
          </a:p>
          <a:p>
            <a:r>
              <a:rPr lang="en-US" dirty="0" smtClean="0"/>
              <a:t>Personal Connection (1-2 </a:t>
            </a:r>
            <a:r>
              <a:rPr lang="en-US" dirty="0"/>
              <a:t>p</a:t>
            </a:r>
            <a:r>
              <a:rPr lang="en-US" dirty="0" smtClean="0"/>
              <a:t>aragraphs)</a:t>
            </a:r>
          </a:p>
          <a:p>
            <a:r>
              <a:rPr lang="en-US" dirty="0" smtClean="0"/>
              <a:t>Connect to History (2-3 P)</a:t>
            </a:r>
          </a:p>
          <a:p>
            <a:pPr lvl="1"/>
            <a:r>
              <a:rPr lang="en-US" dirty="0" smtClean="0"/>
              <a:t>Are there concepts that the book gets right? i.e. how Samsara is related/depicted?</a:t>
            </a:r>
          </a:p>
          <a:p>
            <a:pPr lvl="1"/>
            <a:r>
              <a:rPr lang="en-US" dirty="0" smtClean="0"/>
              <a:t>Are there concepts that the book get wrong? Or that feel like something the author made up?</a:t>
            </a:r>
          </a:p>
          <a:p>
            <a:pPr lvl="1"/>
            <a:r>
              <a:rPr lang="en-US" dirty="0" smtClean="0"/>
              <a:t>Does the book relate the idea of the caste system? (Important in India)</a:t>
            </a:r>
          </a:p>
          <a:p>
            <a:r>
              <a:rPr lang="en-US" dirty="0" smtClean="0"/>
              <a:t>Integrate outside Criticisms, from the “Evaluate and Research” part on the previous slide(1-2 P)</a:t>
            </a:r>
          </a:p>
          <a:p>
            <a:r>
              <a:rPr lang="en-US" dirty="0" smtClean="0"/>
              <a:t>POV (1-2 P)</a:t>
            </a:r>
          </a:p>
          <a:p>
            <a:r>
              <a:rPr lang="en-US" b="1" dirty="0" smtClean="0"/>
              <a:t>OPTIONAL: </a:t>
            </a:r>
            <a:r>
              <a:rPr lang="en-US" dirty="0" smtClean="0"/>
              <a:t>explore how the author uses </a:t>
            </a:r>
            <a:r>
              <a:rPr lang="en-US" u="sng" dirty="0" smtClean="0"/>
              <a:t>allegory </a:t>
            </a:r>
            <a:r>
              <a:rPr lang="en-US" dirty="0" smtClean="0"/>
              <a:t>or metaphor in his writing</a:t>
            </a:r>
          </a:p>
          <a:p>
            <a:r>
              <a:rPr lang="en-US" dirty="0" smtClean="0"/>
              <a:t>Reword Thesis and conclude (1 paragraph)</a:t>
            </a:r>
          </a:p>
          <a:p>
            <a:endParaRPr lang="en-US" dirty="0"/>
          </a:p>
          <a:p>
            <a:r>
              <a:rPr lang="en-US" dirty="0" smtClean="0"/>
              <a:t>About 8-14 paragraphs in total</a:t>
            </a:r>
            <a:endParaRPr lang="en-US" dirty="0"/>
          </a:p>
        </p:txBody>
      </p:sp>
    </p:spTree>
    <p:extLst>
      <p:ext uri="{BB962C8B-B14F-4D97-AF65-F5344CB8AC3E}">
        <p14:creationId xmlns:p14="http://schemas.microsoft.com/office/powerpoint/2010/main" val="30142886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MUST BE</a:t>
            </a:r>
            <a:endParaRPr lang="en-US" dirty="0"/>
          </a:p>
        </p:txBody>
      </p:sp>
      <p:sp>
        <p:nvSpPr>
          <p:cNvPr id="3" name="Content Placeholder 2"/>
          <p:cNvSpPr>
            <a:spLocks noGrp="1"/>
          </p:cNvSpPr>
          <p:nvPr>
            <p:ph idx="1"/>
          </p:nvPr>
        </p:nvSpPr>
        <p:spPr/>
        <p:txBody>
          <a:bodyPr/>
          <a:lstStyle/>
          <a:p>
            <a:r>
              <a:rPr lang="en-US" dirty="0" smtClean="0"/>
              <a:t>Typed, double-spaced, 12 point font, in Times New Roman, with page numbers on the bottom right</a:t>
            </a:r>
          </a:p>
          <a:p>
            <a:r>
              <a:rPr lang="en-US" dirty="0" smtClean="0"/>
              <a:t>Using Chicago style with footnotes to reference at least 2 outside criticisms</a:t>
            </a:r>
          </a:p>
          <a:p>
            <a:r>
              <a:rPr lang="en-US" dirty="0" smtClean="0"/>
              <a:t>MUST cite all outside ideas with footnotes (otherwise you are plagiarizing)</a:t>
            </a:r>
          </a:p>
          <a:p>
            <a:r>
              <a:rPr lang="en-US" dirty="0" smtClean="0"/>
              <a:t>MUST include a Bibliography using Chicago style (include the book Siddhartha and outside articles</a:t>
            </a:r>
          </a:p>
        </p:txBody>
      </p:sp>
    </p:spTree>
    <p:extLst>
      <p:ext uri="{BB962C8B-B14F-4D97-AF65-F5344CB8AC3E}">
        <p14:creationId xmlns:p14="http://schemas.microsoft.com/office/powerpoint/2010/main" val="38331880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get a book</a:t>
            </a:r>
            <a:endParaRPr lang="en-US" dirty="0"/>
          </a:p>
        </p:txBody>
      </p:sp>
      <p:sp>
        <p:nvSpPr>
          <p:cNvPr id="3" name="Content Placeholder 2"/>
          <p:cNvSpPr>
            <a:spLocks noGrp="1"/>
          </p:cNvSpPr>
          <p:nvPr>
            <p:ph idx="1"/>
          </p:nvPr>
        </p:nvSpPr>
        <p:spPr/>
        <p:txBody>
          <a:bodyPr/>
          <a:lstStyle/>
          <a:p>
            <a:r>
              <a:rPr lang="en-US" dirty="0" smtClean="0"/>
              <a:t>Available online on </a:t>
            </a:r>
            <a:r>
              <a:rPr lang="en-US" dirty="0" err="1" smtClean="0"/>
              <a:t>iBooks</a:t>
            </a:r>
            <a:r>
              <a:rPr lang="en-US" dirty="0" smtClean="0"/>
              <a:t>, or in print, or at the library</a:t>
            </a:r>
          </a:p>
          <a:p>
            <a:r>
              <a:rPr lang="en-US" dirty="0" smtClean="0"/>
              <a:t>Can buy a used copy off of Amazon.com</a:t>
            </a:r>
          </a:p>
          <a:p>
            <a:r>
              <a:rPr lang="en-US" dirty="0" smtClean="0"/>
              <a:t>Free copy of Herman </a:t>
            </a:r>
            <a:r>
              <a:rPr lang="en-US" dirty="0" err="1" smtClean="0"/>
              <a:t>Hesse’s</a:t>
            </a:r>
            <a:r>
              <a:rPr lang="en-US" dirty="0" smtClean="0"/>
              <a:t> </a:t>
            </a:r>
            <a:r>
              <a:rPr lang="en-US" i="1" dirty="0" smtClean="0"/>
              <a:t>Siddhartha:</a:t>
            </a:r>
            <a:r>
              <a:rPr lang="en-US" dirty="0" smtClean="0"/>
              <a:t> An Open Source Reader, edited by Lee Archie and others</a:t>
            </a:r>
          </a:p>
          <a:p>
            <a:r>
              <a:rPr lang="en-US" dirty="0" smtClean="0"/>
              <a:t>122 pages in the print copy, but 152 pages roughly</a:t>
            </a:r>
          </a:p>
          <a:p>
            <a:pPr lvl="1"/>
            <a:r>
              <a:rPr lang="en-US" dirty="0" smtClean="0"/>
              <a:t>About 20 pages a week</a:t>
            </a:r>
          </a:p>
          <a:p>
            <a:pPr lvl="1"/>
            <a:r>
              <a:rPr lang="en-US" b="1" dirty="0" smtClean="0"/>
              <a:t>DECEMBER 1</a:t>
            </a:r>
            <a:r>
              <a:rPr lang="en-US" b="1" baseline="30000" dirty="0" smtClean="0"/>
              <a:t>st</a:t>
            </a:r>
            <a:r>
              <a:rPr lang="en-US" b="1" dirty="0" smtClean="0"/>
              <a:t> is the due date for the reading</a:t>
            </a:r>
            <a:endParaRPr lang="en-US" b="1" dirty="0"/>
          </a:p>
        </p:txBody>
      </p:sp>
    </p:spTree>
    <p:extLst>
      <p:ext uri="{BB962C8B-B14F-4D97-AF65-F5344CB8AC3E}">
        <p14:creationId xmlns:p14="http://schemas.microsoft.com/office/powerpoint/2010/main" val="22674717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it about?</a:t>
            </a:r>
            <a:endParaRPr lang="en-US" dirty="0"/>
          </a:p>
        </p:txBody>
      </p:sp>
      <p:sp>
        <p:nvSpPr>
          <p:cNvPr id="3" name="Content Placeholder 2"/>
          <p:cNvSpPr>
            <a:spLocks noGrp="1"/>
          </p:cNvSpPr>
          <p:nvPr>
            <p:ph idx="1"/>
          </p:nvPr>
        </p:nvSpPr>
        <p:spPr/>
        <p:txBody>
          <a:bodyPr/>
          <a:lstStyle/>
          <a:p>
            <a:r>
              <a:rPr lang="en-US" dirty="0" smtClean="0"/>
              <a:t>Siddhartha is a story about a man named Siddhartha whose life mirrors (in some ways) the life of the famous (and different person) Siddhartha Gautama. </a:t>
            </a:r>
          </a:p>
          <a:p>
            <a:r>
              <a:rPr lang="en-US" dirty="0" smtClean="0"/>
              <a:t>Siddhartha Gautama is also called “The Buddha”</a:t>
            </a:r>
          </a:p>
          <a:p>
            <a:r>
              <a:rPr lang="en-US" dirty="0" smtClean="0"/>
              <a:t>It was written in 1922</a:t>
            </a:r>
            <a:endParaRPr lang="en-US" dirty="0"/>
          </a:p>
        </p:txBody>
      </p:sp>
    </p:spTree>
    <p:extLst>
      <p:ext uri="{BB962C8B-B14F-4D97-AF65-F5344CB8AC3E}">
        <p14:creationId xmlns:p14="http://schemas.microsoft.com/office/powerpoint/2010/main" val="262559525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is the author?</a:t>
            </a:r>
            <a:endParaRPr lang="en-US" dirty="0"/>
          </a:p>
        </p:txBody>
      </p:sp>
      <p:sp>
        <p:nvSpPr>
          <p:cNvPr id="3" name="Content Placeholder 2"/>
          <p:cNvSpPr>
            <a:spLocks noGrp="1"/>
          </p:cNvSpPr>
          <p:nvPr>
            <p:ph idx="1"/>
          </p:nvPr>
        </p:nvSpPr>
        <p:spPr/>
        <p:txBody>
          <a:bodyPr/>
          <a:lstStyle/>
          <a:p>
            <a:r>
              <a:rPr lang="en-US" dirty="0" smtClean="0"/>
              <a:t>Herman </a:t>
            </a:r>
            <a:r>
              <a:rPr lang="en-US" dirty="0" err="1" smtClean="0"/>
              <a:t>Hesse</a:t>
            </a:r>
            <a:r>
              <a:rPr lang="en-US" dirty="0" smtClean="0"/>
              <a:t>, a German whose parents were missionaries to India</a:t>
            </a:r>
          </a:p>
          <a:p>
            <a:r>
              <a:rPr lang="en-US" dirty="0" smtClean="0"/>
              <a:t>He was familiar with “Eastern religions” like Buddhism and Hinduism BUT his book is not a perfect presentation of those religions even though he borrows ideas from them</a:t>
            </a:r>
          </a:p>
          <a:p>
            <a:r>
              <a:rPr lang="en-US" dirty="0" smtClean="0"/>
              <a:t>He wrote Siddhartha after an extended visit to India</a:t>
            </a:r>
            <a:endParaRPr lang="en-US" dirty="0"/>
          </a:p>
        </p:txBody>
      </p:sp>
    </p:spTree>
    <p:extLst>
      <p:ext uri="{BB962C8B-B14F-4D97-AF65-F5344CB8AC3E}">
        <p14:creationId xmlns:p14="http://schemas.microsoft.com/office/powerpoint/2010/main" val="31560368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Life experiences that affected the writing of  </a:t>
            </a:r>
            <a:r>
              <a:rPr lang="en-US" i="1" dirty="0" smtClean="0"/>
              <a:t>Siddhartha</a:t>
            </a:r>
            <a:endParaRPr lang="en-US" i="1" dirty="0"/>
          </a:p>
        </p:txBody>
      </p:sp>
      <p:sp>
        <p:nvSpPr>
          <p:cNvPr id="3" name="Content Placeholder 2"/>
          <p:cNvSpPr>
            <a:spLocks noGrp="1"/>
          </p:cNvSpPr>
          <p:nvPr>
            <p:ph idx="1"/>
          </p:nvPr>
        </p:nvSpPr>
        <p:spPr/>
        <p:txBody>
          <a:bodyPr>
            <a:normAutofit fontScale="92500" lnSpcReduction="20000"/>
          </a:bodyPr>
          <a:lstStyle/>
          <a:p>
            <a:endParaRPr lang="en-US" dirty="0"/>
          </a:p>
          <a:p>
            <a:r>
              <a:rPr lang="en-US" dirty="0"/>
              <a:t> During World War I (1914-1918), </a:t>
            </a:r>
            <a:r>
              <a:rPr lang="en-US" dirty="0" err="1" smtClean="0"/>
              <a:t>Hesse</a:t>
            </a:r>
            <a:r>
              <a:rPr lang="en-US" dirty="0" smtClean="0"/>
              <a:t> was anti-war and labeled a traitor. </a:t>
            </a:r>
          </a:p>
          <a:p>
            <a:r>
              <a:rPr lang="en-US" dirty="0"/>
              <a:t>I</a:t>
            </a:r>
            <a:r>
              <a:rPr lang="en-US" dirty="0" smtClean="0"/>
              <a:t>n </a:t>
            </a:r>
            <a:r>
              <a:rPr lang="en-US" dirty="0"/>
              <a:t>1916, his father died; his son Martin became seriously ill; and his wife suffered a severe nervous disorder and had to be put in a sanatorium. </a:t>
            </a:r>
            <a:endParaRPr lang="en-US" dirty="0" smtClean="0"/>
          </a:p>
          <a:p>
            <a:r>
              <a:rPr lang="en-US" dirty="0" smtClean="0"/>
              <a:t>Deeply </a:t>
            </a:r>
            <a:r>
              <a:rPr lang="en-US" dirty="0"/>
              <a:t>troubled, he moved to Switzerland, where he remained for the rest of his life. </a:t>
            </a:r>
            <a:endParaRPr lang="en-US" dirty="0" smtClean="0"/>
          </a:p>
          <a:p>
            <a:r>
              <a:rPr lang="en-US" dirty="0" smtClean="0"/>
              <a:t>He </a:t>
            </a:r>
            <a:r>
              <a:rPr lang="en-US" dirty="0"/>
              <a:t>studied the works of Sigmund Freud and underwent extensive psychoanalysis with one of Freud’s most celebrated disciples. </a:t>
            </a:r>
            <a:endParaRPr lang="en-US" dirty="0" smtClean="0"/>
          </a:p>
          <a:p>
            <a:r>
              <a:rPr lang="en-US" dirty="0" err="1" smtClean="0"/>
              <a:t>Hesse’s</a:t>
            </a:r>
            <a:r>
              <a:rPr lang="en-US" dirty="0" smtClean="0"/>
              <a:t> </a:t>
            </a:r>
            <a:r>
              <a:rPr lang="en-US" dirty="0"/>
              <a:t>profound interest in psychoanalysis and the workings of the subconscious mind probably dates from this period and is clearly visible in his later fiction, including </a:t>
            </a:r>
            <a:r>
              <a:rPr lang="en-US" i="1" dirty="0"/>
              <a:t>Siddhartha</a:t>
            </a:r>
            <a:r>
              <a:rPr lang="en-US" dirty="0"/>
              <a:t>. </a:t>
            </a:r>
            <a:endParaRPr lang="en-US" dirty="0" smtClean="0"/>
          </a:p>
          <a:p>
            <a:r>
              <a:rPr lang="en-US" dirty="0" smtClean="0"/>
              <a:t>He died in 1962.</a:t>
            </a:r>
            <a:endParaRPr lang="en-US" dirty="0"/>
          </a:p>
        </p:txBody>
      </p:sp>
    </p:spTree>
    <p:extLst>
      <p:ext uri="{BB962C8B-B14F-4D97-AF65-F5344CB8AC3E}">
        <p14:creationId xmlns:p14="http://schemas.microsoft.com/office/powerpoint/2010/main" val="4108851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inspired the writing of </a:t>
            </a:r>
            <a:r>
              <a:rPr lang="en-US" i="1" dirty="0" smtClean="0"/>
              <a:t>Siddhartha</a:t>
            </a:r>
            <a:r>
              <a:rPr lang="en-US" dirty="0" smtClean="0"/>
              <a:t>?</a:t>
            </a:r>
            <a:endParaRPr lang="en-US" dirty="0"/>
          </a:p>
        </p:txBody>
      </p:sp>
      <p:sp>
        <p:nvSpPr>
          <p:cNvPr id="3" name="Content Placeholder 2"/>
          <p:cNvSpPr>
            <a:spLocks noGrp="1"/>
          </p:cNvSpPr>
          <p:nvPr>
            <p:ph idx="1"/>
          </p:nvPr>
        </p:nvSpPr>
        <p:spPr/>
        <p:txBody>
          <a:bodyPr/>
          <a:lstStyle/>
          <a:p>
            <a:r>
              <a:rPr lang="en-US" dirty="0" smtClean="0"/>
              <a:t>Siddhartha</a:t>
            </a:r>
            <a:r>
              <a:rPr lang="en-US" dirty="0"/>
              <a:t>, set in India, is subtitled an "Indic Poetic Work," and it clearly owes much to Indian religions. But the question of the exact nature of </a:t>
            </a:r>
            <a:r>
              <a:rPr lang="en-US" dirty="0" err="1"/>
              <a:t>Hesse's</a:t>
            </a:r>
            <a:r>
              <a:rPr lang="en-US" dirty="0"/>
              <a:t> debt to various aspects of Indian religion and philosophy in Siddhartha is quite complicated and deserves detailed discussion. </a:t>
            </a:r>
            <a:endParaRPr lang="en-US" dirty="0" smtClean="0"/>
          </a:p>
          <a:p>
            <a:endParaRPr lang="en-US" dirty="0"/>
          </a:p>
          <a:p>
            <a:r>
              <a:rPr lang="en-US" dirty="0" smtClean="0"/>
              <a:t>Elements </a:t>
            </a:r>
            <a:r>
              <a:rPr lang="en-US" dirty="0"/>
              <a:t>of both </a:t>
            </a:r>
            <a:r>
              <a:rPr lang="en-US" u="sng" dirty="0"/>
              <a:t>Hindu and Buddhist </a:t>
            </a:r>
            <a:r>
              <a:rPr lang="en-US" dirty="0"/>
              <a:t>thought are present and it is useful to make distinctions between them when the sources of the novel are discussed. </a:t>
            </a:r>
          </a:p>
        </p:txBody>
      </p:sp>
    </p:spTree>
    <p:extLst>
      <p:ext uri="{BB962C8B-B14F-4D97-AF65-F5344CB8AC3E}">
        <p14:creationId xmlns:p14="http://schemas.microsoft.com/office/powerpoint/2010/main" val="3646776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Was </a:t>
            </a:r>
            <a:r>
              <a:rPr lang="en-US" dirty="0" err="1" smtClean="0"/>
              <a:t>Hesse</a:t>
            </a:r>
            <a:r>
              <a:rPr lang="en-US" dirty="0" smtClean="0"/>
              <a:t> inspired by Buddhism?</a:t>
            </a:r>
            <a:endParaRPr lang="en-US" dirty="0"/>
          </a:p>
        </p:txBody>
      </p:sp>
      <p:sp>
        <p:nvSpPr>
          <p:cNvPr id="3" name="Content Placeholder 2"/>
          <p:cNvSpPr>
            <a:spLocks noGrp="1"/>
          </p:cNvSpPr>
          <p:nvPr>
            <p:ph idx="1"/>
          </p:nvPr>
        </p:nvSpPr>
        <p:spPr/>
        <p:txBody>
          <a:bodyPr>
            <a:normAutofit lnSpcReduction="10000"/>
          </a:bodyPr>
          <a:lstStyle/>
          <a:p>
            <a:r>
              <a:rPr lang="en-US" dirty="0"/>
              <a:t>The basic teaching of Buddha is formulated in the </a:t>
            </a:r>
            <a:r>
              <a:rPr lang="en-US" b="1" dirty="0"/>
              <a:t>Four Noble Truths </a:t>
            </a:r>
            <a:r>
              <a:rPr lang="en-US" dirty="0"/>
              <a:t>and the </a:t>
            </a:r>
            <a:r>
              <a:rPr lang="en-US" b="1" dirty="0"/>
              <a:t>Eightfold Path. </a:t>
            </a:r>
            <a:endParaRPr lang="en-US" b="1" dirty="0" smtClean="0"/>
          </a:p>
          <a:p>
            <a:endParaRPr lang="en-US" dirty="0"/>
          </a:p>
          <a:p>
            <a:r>
              <a:rPr lang="en-US" dirty="0" smtClean="0"/>
              <a:t>One </a:t>
            </a:r>
            <a:r>
              <a:rPr lang="en-US" dirty="0"/>
              <a:t>critic, </a:t>
            </a:r>
            <a:r>
              <a:rPr lang="en-US" u="sng" dirty="0"/>
              <a:t>Leroy R. Shaw</a:t>
            </a:r>
            <a:r>
              <a:rPr lang="en-US" dirty="0"/>
              <a:t>, has pointed out that Siddhartha is divided into </a:t>
            </a:r>
            <a:r>
              <a:rPr lang="en-US" b="1" dirty="0"/>
              <a:t>two parts of four and eight chapters</a:t>
            </a:r>
            <a:r>
              <a:rPr lang="en-US" dirty="0"/>
              <a:t>, and proceeds from this insight to interpret the work as an illustration of Buddha's Truths and </a:t>
            </a:r>
            <a:r>
              <a:rPr lang="en-US" dirty="0" smtClean="0"/>
              <a:t>Path…but this interpretation might not be correct…</a:t>
            </a:r>
          </a:p>
          <a:p>
            <a:endParaRPr lang="en-US" dirty="0"/>
          </a:p>
          <a:p>
            <a:r>
              <a:rPr lang="en-US" dirty="0" err="1" smtClean="0"/>
              <a:t>Hesse</a:t>
            </a:r>
            <a:r>
              <a:rPr lang="en-US" dirty="0" smtClean="0"/>
              <a:t> also wrote his own ideas (not Buddhist) and Hindu ideas into the book.</a:t>
            </a:r>
            <a:endParaRPr lang="en-US" dirty="0"/>
          </a:p>
        </p:txBody>
      </p:sp>
    </p:spTree>
    <p:extLst>
      <p:ext uri="{BB962C8B-B14F-4D97-AF65-F5344CB8AC3E}">
        <p14:creationId xmlns:p14="http://schemas.microsoft.com/office/powerpoint/2010/main" val="32649107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Was </a:t>
            </a:r>
            <a:r>
              <a:rPr lang="en-US" dirty="0" err="1" smtClean="0"/>
              <a:t>Hesse</a:t>
            </a:r>
            <a:r>
              <a:rPr lang="en-US" dirty="0" smtClean="0"/>
              <a:t> inspired by Hinduism?</a:t>
            </a:r>
            <a:endParaRPr lang="en-US" dirty="0"/>
          </a:p>
        </p:txBody>
      </p:sp>
      <p:sp>
        <p:nvSpPr>
          <p:cNvPr id="3" name="Content Placeholder 2"/>
          <p:cNvSpPr>
            <a:spLocks noGrp="1"/>
          </p:cNvSpPr>
          <p:nvPr>
            <p:ph idx="1"/>
          </p:nvPr>
        </p:nvSpPr>
        <p:spPr/>
        <p:txBody>
          <a:bodyPr>
            <a:normAutofit lnSpcReduction="10000"/>
          </a:bodyPr>
          <a:lstStyle/>
          <a:p>
            <a:r>
              <a:rPr lang="en-US" dirty="0" smtClean="0"/>
              <a:t>Most </a:t>
            </a:r>
            <a:r>
              <a:rPr lang="en-US" dirty="0"/>
              <a:t>critics even assert that Hinduism is a more significant source for the book than is Buddhism. </a:t>
            </a:r>
            <a:endParaRPr lang="en-US" dirty="0" smtClean="0"/>
          </a:p>
          <a:p>
            <a:r>
              <a:rPr lang="en-US" u="sng" dirty="0" smtClean="0"/>
              <a:t>Eugene </a:t>
            </a:r>
            <a:r>
              <a:rPr lang="en-US" u="sng" dirty="0"/>
              <a:t>F. </a:t>
            </a:r>
            <a:r>
              <a:rPr lang="en-US" u="sng" dirty="0" err="1"/>
              <a:t>Timpe</a:t>
            </a:r>
            <a:r>
              <a:rPr lang="en-US" dirty="0"/>
              <a:t>, for example, in a study which is methodologically similar to that of Shaw, has analyzed parallels between Siddhartha and the Bhagavad Gita, an important poetical document of the Hindu religion. </a:t>
            </a:r>
            <a:endParaRPr lang="en-US" dirty="0" smtClean="0"/>
          </a:p>
          <a:p>
            <a:r>
              <a:rPr lang="en-US" dirty="0" err="1" smtClean="0"/>
              <a:t>Timpe</a:t>
            </a:r>
            <a:r>
              <a:rPr lang="en-US" dirty="0" smtClean="0"/>
              <a:t> </a:t>
            </a:r>
            <a:r>
              <a:rPr lang="en-US" dirty="0"/>
              <a:t>maintains "that </a:t>
            </a:r>
            <a:r>
              <a:rPr lang="en-US" dirty="0" err="1"/>
              <a:t>Hesse</a:t>
            </a:r>
            <a:r>
              <a:rPr lang="en-US" dirty="0"/>
              <a:t> was influenced largely by the Bhagavad Gita when he wrote his book and that the protagonist was groping his way along the path prescribed by the Bhagavad Gita." </a:t>
            </a:r>
            <a:endParaRPr lang="en-US" dirty="0" smtClean="0"/>
          </a:p>
          <a:p>
            <a:r>
              <a:rPr lang="en-US" dirty="0" err="1" smtClean="0"/>
              <a:t>Hesse</a:t>
            </a:r>
            <a:r>
              <a:rPr lang="en-US" dirty="0" smtClean="0"/>
              <a:t> </a:t>
            </a:r>
            <a:r>
              <a:rPr lang="en-US" dirty="0"/>
              <a:t>was indeed familiar with this important work, and a comparison between it and Siddhartha is rewarding</a:t>
            </a:r>
            <a:r>
              <a:rPr lang="en-US" dirty="0" smtClean="0"/>
              <a:t>.</a:t>
            </a:r>
            <a:endParaRPr lang="en-US" dirty="0"/>
          </a:p>
        </p:txBody>
      </p:sp>
    </p:spTree>
    <p:extLst>
      <p:ext uri="{BB962C8B-B14F-4D97-AF65-F5344CB8AC3E}">
        <p14:creationId xmlns:p14="http://schemas.microsoft.com/office/powerpoint/2010/main" val="27230051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were </a:t>
            </a:r>
            <a:r>
              <a:rPr lang="en-US" dirty="0" err="1" smtClean="0"/>
              <a:t>Hesse’s</a:t>
            </a:r>
            <a:r>
              <a:rPr lang="en-US" dirty="0" smtClean="0"/>
              <a:t> views of Eastern religions?</a:t>
            </a:r>
            <a:endParaRPr lang="en-US" dirty="0"/>
          </a:p>
        </p:txBody>
      </p:sp>
      <p:sp>
        <p:nvSpPr>
          <p:cNvPr id="3" name="Content Placeholder 2"/>
          <p:cNvSpPr>
            <a:spLocks noGrp="1"/>
          </p:cNvSpPr>
          <p:nvPr>
            <p:ph idx="1"/>
          </p:nvPr>
        </p:nvSpPr>
        <p:spPr>
          <a:xfrm>
            <a:off x="838200" y="1496292"/>
            <a:ext cx="10515600" cy="5209308"/>
          </a:xfrm>
        </p:spPr>
        <p:txBody>
          <a:bodyPr>
            <a:normAutofit lnSpcReduction="10000"/>
          </a:bodyPr>
          <a:lstStyle/>
          <a:p>
            <a:r>
              <a:rPr lang="en-US" dirty="0"/>
              <a:t>In 1932 Hess published a "diary fragment" written some twelve years earlier, during the composition of Siddhartha. In this interesting and revealing essay, he comments extensively on Indian religion. </a:t>
            </a:r>
            <a:endParaRPr lang="en-US" dirty="0" smtClean="0"/>
          </a:p>
          <a:p>
            <a:pPr lvl="1"/>
            <a:r>
              <a:rPr lang="en-US" dirty="0" smtClean="0"/>
              <a:t>In </a:t>
            </a:r>
            <a:r>
              <a:rPr lang="en-US" dirty="0"/>
              <a:t>the diary </a:t>
            </a:r>
            <a:r>
              <a:rPr lang="en-US" dirty="0" err="1"/>
              <a:t>Hesse</a:t>
            </a:r>
            <a:r>
              <a:rPr lang="en-US" dirty="0"/>
              <a:t> acknowledges his long-standing interest in India. </a:t>
            </a:r>
            <a:endParaRPr lang="en-US" dirty="0" smtClean="0"/>
          </a:p>
          <a:p>
            <a:pPr lvl="1"/>
            <a:r>
              <a:rPr lang="en-US" dirty="0" smtClean="0"/>
              <a:t>He </a:t>
            </a:r>
            <a:r>
              <a:rPr lang="en-US" dirty="0"/>
              <a:t>sees Buddhism as a kind of "Reformation," but - like all religious reformations - it eventually tends to be more destructive than constructive. (Ultimately Buddhism denies rather than affirms life.) </a:t>
            </a:r>
            <a:endParaRPr lang="en-US" dirty="0" smtClean="0"/>
          </a:p>
          <a:p>
            <a:pPr lvl="1"/>
            <a:r>
              <a:rPr lang="en-US" dirty="0" err="1" smtClean="0"/>
              <a:t>Hesse</a:t>
            </a:r>
            <a:r>
              <a:rPr lang="en-US" dirty="0" smtClean="0"/>
              <a:t> </a:t>
            </a:r>
            <a:r>
              <a:rPr lang="en-US" dirty="0"/>
              <a:t>discusses the </a:t>
            </a:r>
            <a:r>
              <a:rPr lang="en-US" dirty="0" err="1"/>
              <a:t>Buddhistic</a:t>
            </a:r>
            <a:r>
              <a:rPr lang="en-US" dirty="0"/>
              <a:t> </a:t>
            </a:r>
            <a:r>
              <a:rPr lang="en-US" dirty="0" smtClean="0"/>
              <a:t>concept of Nirvana</a:t>
            </a:r>
            <a:r>
              <a:rPr lang="en-US" dirty="0"/>
              <a:t>, and observes that whereas he previously accepted the doctrine, he now inclines toward the belief that God respects individuality. Buddha may well have reached Nirvana, but other men will not be able to find a "shortcut" by following and imitating him. </a:t>
            </a:r>
            <a:endParaRPr lang="en-US" dirty="0" smtClean="0"/>
          </a:p>
          <a:p>
            <a:pPr lvl="1"/>
            <a:r>
              <a:rPr lang="en-US" dirty="0" err="1" smtClean="0"/>
              <a:t>Hesse</a:t>
            </a:r>
            <a:r>
              <a:rPr lang="en-US" dirty="0" smtClean="0"/>
              <a:t> </a:t>
            </a:r>
            <a:r>
              <a:rPr lang="en-US" dirty="0"/>
              <a:t>rejects the rationalism of Buddha's teachings which, he says, previously attracted him. The </a:t>
            </a:r>
            <a:r>
              <a:rPr lang="en-US" b="1" dirty="0"/>
              <a:t>mystical aspects of Christianity </a:t>
            </a:r>
            <a:r>
              <a:rPr lang="en-US" dirty="0"/>
              <a:t>acquire correspondingly more appeal. </a:t>
            </a:r>
            <a:r>
              <a:rPr lang="en-US" dirty="0" err="1"/>
              <a:t>Hesse</a:t>
            </a:r>
            <a:r>
              <a:rPr lang="en-US" dirty="0"/>
              <a:t>, then, feels that he is moving away from the philosophical position of Buddhism. </a:t>
            </a:r>
          </a:p>
        </p:txBody>
      </p:sp>
    </p:spTree>
    <p:extLst>
      <p:ext uri="{BB962C8B-B14F-4D97-AF65-F5344CB8AC3E}">
        <p14:creationId xmlns:p14="http://schemas.microsoft.com/office/powerpoint/2010/main" val="9905223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TotalTime>
  <Words>1569</Words>
  <Application>Microsoft Office PowerPoint</Application>
  <PresentationFormat>Widescreen</PresentationFormat>
  <Paragraphs>108</Paragraphs>
  <Slides>17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Calibri Light</vt:lpstr>
      <vt:lpstr>Wingdings</vt:lpstr>
      <vt:lpstr>Office Theme</vt:lpstr>
      <vt:lpstr>Siddhartha</vt:lpstr>
      <vt:lpstr>How to get a book</vt:lpstr>
      <vt:lpstr>What’s it about?</vt:lpstr>
      <vt:lpstr>Who is the author?</vt:lpstr>
      <vt:lpstr>Life experiences that affected the writing of  Siddhartha</vt:lpstr>
      <vt:lpstr>What inspired the writing of Siddhartha?</vt:lpstr>
      <vt:lpstr>Was Hesse inspired by Buddhism?</vt:lpstr>
      <vt:lpstr>Was Hesse inspired by Hinduism?</vt:lpstr>
      <vt:lpstr>What were Hesse’s views of Eastern religions?</vt:lpstr>
      <vt:lpstr>For English class</vt:lpstr>
      <vt:lpstr>English schedule</vt:lpstr>
      <vt:lpstr>Journal Example</vt:lpstr>
      <vt:lpstr>For History class</vt:lpstr>
      <vt:lpstr>Side by Side Comparison should look a little like:</vt:lpstr>
      <vt:lpstr>Combo English &amp; History Assignment</vt:lpstr>
      <vt:lpstr>Structure of Essay</vt:lpstr>
      <vt:lpstr>MUST BE</vt:lpstr>
    </vt:vector>
  </TitlesOfParts>
  <Company>Sweetwater Union High School District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Siddhartha</dc:title>
  <dc:creator>Ola Hadi</dc:creator>
  <cp:lastModifiedBy>Ola Hadi</cp:lastModifiedBy>
  <cp:revision>20</cp:revision>
  <dcterms:created xsi:type="dcterms:W3CDTF">2014-10-27T20:00:12Z</dcterms:created>
  <dcterms:modified xsi:type="dcterms:W3CDTF">2014-11-07T00:11:20Z</dcterms:modified>
</cp:coreProperties>
</file>